
<file path=[Content_Types].xml><?xml version="1.0" encoding="utf-8"?>
<Types xmlns="http://schemas.openxmlformats.org/package/2006/content-types">
  <Default Extension="xml" ContentType="application/xml"/>
  <Default Extension="jpeg" ContentType="image/jpeg"/>
  <Default Extension="png" ContentType="image/pn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2" r:id="rId20"/>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157" autoAdjust="0"/>
  </p:normalViewPr>
  <p:slideViewPr>
    <p:cSldViewPr>
      <p:cViewPr varScale="1">
        <p:scale>
          <a:sx n="78" d="100"/>
          <a:sy n="78" d="100"/>
        </p:scale>
        <p:origin x="-176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658"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AU"/>
          </a:p>
        </p:txBody>
      </p:sp>
      <p:sp>
        <p:nvSpPr>
          <p:cNvPr id="34819"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AU"/>
          </a:p>
        </p:txBody>
      </p:sp>
      <p:sp>
        <p:nvSpPr>
          <p:cNvPr id="34820"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AU"/>
          </a:p>
        </p:txBody>
      </p:sp>
      <p:sp>
        <p:nvSpPr>
          <p:cNvPr id="34821"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C6C5AC2-9030-4A72-95C7-38C0E2C9E5AB}" type="slidenum">
              <a:rPr lang="en-AU"/>
              <a:pPr>
                <a:defRPr/>
              </a:pPr>
              <a:t>‹#›</a:t>
            </a:fld>
            <a:endParaRPr lang="en-AU"/>
          </a:p>
        </p:txBody>
      </p:sp>
    </p:spTree>
    <p:extLst>
      <p:ext uri="{BB962C8B-B14F-4D97-AF65-F5344CB8AC3E}">
        <p14:creationId xmlns:p14="http://schemas.microsoft.com/office/powerpoint/2010/main" val="1515833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AU"/>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96B872C7-1A96-4D3E-9361-3A82F711CFAE}" type="datetimeFigureOut">
              <a:rPr lang="en-US"/>
              <a:pPr>
                <a:defRPr/>
              </a:pPr>
              <a:t>18/05/12</a:t>
            </a:fld>
            <a:endParaRPr lang="en-AU"/>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AU" noProof="0" smtClean="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smtClean="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AU"/>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A9C4744B-1698-46A1-A041-E3ADF76AEF67}" type="slidenum">
              <a:rPr lang="en-AU"/>
              <a:pPr>
                <a:defRPr/>
              </a:pPr>
              <a:t>‹#›</a:t>
            </a:fld>
            <a:endParaRPr lang="en-AU"/>
          </a:p>
        </p:txBody>
      </p:sp>
    </p:spTree>
    <p:extLst>
      <p:ext uri="{BB962C8B-B14F-4D97-AF65-F5344CB8AC3E}">
        <p14:creationId xmlns:p14="http://schemas.microsoft.com/office/powerpoint/2010/main" val="62477054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xfrm>
            <a:off x="827088" y="6237288"/>
            <a:ext cx="2133600" cy="47625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r>
              <a:rPr lang="fi-FI" smtClean="0"/>
              <a:t>© Jane Watson, 2012</a:t>
            </a:r>
            <a:endParaRPr lang="en-US"/>
          </a:p>
        </p:txBody>
      </p:sp>
      <p:sp>
        <p:nvSpPr>
          <p:cNvPr id="6" name="Rectangle 6"/>
          <p:cNvSpPr>
            <a:spLocks noGrp="1" noChangeArrowheads="1"/>
          </p:cNvSpPr>
          <p:nvPr>
            <p:ph type="sldNum" sz="quarter" idx="12"/>
          </p:nvPr>
        </p:nvSpPr>
        <p:spPr/>
        <p:txBody>
          <a:bodyPr/>
          <a:lstStyle>
            <a:lvl1pPr>
              <a:defRPr/>
            </a:lvl1pPr>
          </a:lstStyle>
          <a:p>
            <a:pPr>
              <a:defRPr/>
            </a:pPr>
            <a:fld id="{D1487640-1320-40D4-ABB7-4C0AD5A356A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184" y="53752"/>
            <a:ext cx="7931224" cy="1143000"/>
          </a:xfrm>
        </p:spPr>
        <p:txBody>
          <a:bodyPr/>
          <a:lstStyle>
            <a:lvl1pPr>
              <a:defRPr baseline="0">
                <a:solidFill>
                  <a:schemeClr val="bg1"/>
                </a:solidFill>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fi-FI" smtClean="0"/>
              <a:t>© Jane Watson, 2012</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CC1F35-16BB-433A-A2A1-2906E51F1F8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7504" y="53752"/>
            <a:ext cx="8229600" cy="1143000"/>
          </a:xfrm>
        </p:spPr>
        <p:txBody>
          <a:bodyPr/>
          <a:lstStyle>
            <a:lvl1pPr>
              <a:defRPr baseline="0">
                <a:solidFill>
                  <a:schemeClr val="bg1"/>
                </a:solidFill>
              </a:defRPr>
            </a:lvl1pPr>
          </a:lstStyle>
          <a:p>
            <a:r>
              <a:rPr lang="en-US" dirty="0" smtClean="0"/>
              <a:t>Click to edit Master title style</a:t>
            </a:r>
            <a:endParaRPr lang="en-AU" dirty="0"/>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xfrm>
            <a:off x="755650" y="6245225"/>
            <a:ext cx="2133600" cy="476250"/>
          </a:xfrm>
        </p:spPr>
        <p:txBody>
          <a:bodyPr/>
          <a:lstStyle>
            <a:lvl1pPr>
              <a:defRPr dirty="0"/>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fi-FI" smtClean="0"/>
              <a:t>© Jane Watson, 2012</a:t>
            </a:r>
            <a:endParaRPr lang="en-US"/>
          </a:p>
        </p:txBody>
      </p:sp>
      <p:sp>
        <p:nvSpPr>
          <p:cNvPr id="7" name="Rectangle 6"/>
          <p:cNvSpPr>
            <a:spLocks noGrp="1" noChangeArrowheads="1"/>
          </p:cNvSpPr>
          <p:nvPr>
            <p:ph type="sldNum" sz="quarter" idx="12"/>
          </p:nvPr>
        </p:nvSpPr>
        <p:spPr/>
        <p:txBody>
          <a:bodyPr/>
          <a:lstStyle>
            <a:lvl1pPr>
              <a:defRPr/>
            </a:lvl1pPr>
          </a:lstStyle>
          <a:p>
            <a:pPr>
              <a:defRPr/>
            </a:pPr>
            <a:fld id="{6DE22441-F03F-43AD-A3C5-FD933604391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7904" y="1004887"/>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Text Placeholder 3"/>
          <p:cNvSpPr>
            <a:spLocks noGrp="1"/>
          </p:cNvSpPr>
          <p:nvPr>
            <p:ph type="body" sz="half" idx="2"/>
          </p:nvPr>
        </p:nvSpPr>
        <p:spPr>
          <a:xfrm>
            <a:off x="755577" y="1196752"/>
            <a:ext cx="273630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a:defRPr dirty="0"/>
            </a:lvl1pPr>
          </a:lstStyle>
          <a:p>
            <a:pPr>
              <a:defRPr/>
            </a:pPr>
            <a:r>
              <a:rPr lang="fi-FI" smtClean="0"/>
              <a:t>© Jane Watson, 2012</a:t>
            </a:r>
            <a:endParaRPr lang="en-US"/>
          </a:p>
        </p:txBody>
      </p:sp>
      <p:sp>
        <p:nvSpPr>
          <p:cNvPr id="6" name="Rectangle 5"/>
          <p:cNvSpPr>
            <a:spLocks noGrp="1" noChangeArrowheads="1"/>
          </p:cNvSpPr>
          <p:nvPr>
            <p:ph type="sldNum" sz="quarter" idx="11"/>
          </p:nvPr>
        </p:nvSpPr>
        <p:spPr/>
        <p:txBody>
          <a:bodyPr/>
          <a:lstStyle>
            <a:lvl1pPr>
              <a:defRPr dirty="0"/>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043608" y="1124743"/>
            <a:ext cx="7488832" cy="360283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xfrm>
            <a:off x="782638" y="6245225"/>
            <a:ext cx="2133600" cy="476250"/>
          </a:xfrm>
        </p:spPr>
        <p:txBody>
          <a:bodyPr/>
          <a:lstStyle>
            <a:lvl1pPr>
              <a:defRPr dirty="0"/>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r>
              <a:rPr lang="fi-FI" smtClean="0"/>
              <a:t>© Jane Watson, 2012</a:t>
            </a:r>
            <a:endParaRPr lang="en-US"/>
          </a:p>
        </p:txBody>
      </p:sp>
      <p:sp>
        <p:nvSpPr>
          <p:cNvPr id="7" name="Rectangle 6"/>
          <p:cNvSpPr>
            <a:spLocks noGrp="1" noChangeArrowheads="1"/>
          </p:cNvSpPr>
          <p:nvPr>
            <p:ph type="sldNum" sz="quarter" idx="12"/>
          </p:nvPr>
        </p:nvSpPr>
        <p:spPr/>
        <p:txBody>
          <a:bodyPr/>
          <a:lstStyle>
            <a:lvl1pPr>
              <a:defRPr/>
            </a:lvl1pPr>
          </a:lstStyle>
          <a:p>
            <a:pPr>
              <a:defRPr/>
            </a:pPr>
            <a:fld id="{41A63BCE-B217-4066-A654-2E6DE6E0337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5" Type="http://schemas.openxmlformats.org/officeDocument/2006/relationships/slideLayout" Target="../slideLayouts/slideLayout5.xml"/><Relationship Id="rId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fi-FI" smtClean="0"/>
              <a:t>© Jane Watson, 2012</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5EF2BFA-C4DC-4F09-B34B-6ACE60DA1A44}" type="slidenum">
              <a:rPr lang="en-US"/>
              <a:pPr>
                <a:defRPr/>
              </a:pPr>
              <a:t>‹#›</a:t>
            </a:fld>
            <a:endParaRPr lang="en-US"/>
          </a:p>
        </p:txBody>
      </p:sp>
      <p:pic>
        <p:nvPicPr>
          <p:cNvPr id="1031" name="Picture 2" descr="education power point 09 CORRECT"/>
          <p:cNvPicPr>
            <a:picLocks noChangeAspect="1" noChangeArrowheads="1"/>
          </p:cNvPicPr>
          <p:nvPr userDrawn="1"/>
        </p:nvPicPr>
        <p:blipFill>
          <a:blip r:embed="rId7" cstate="print"/>
          <a:srcRect/>
          <a:stretch>
            <a:fillRect/>
          </a:stretch>
        </p:blipFill>
        <p:spPr bwMode="auto">
          <a:xfrm>
            <a:off x="0" y="0"/>
            <a:ext cx="9142413"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3" r:id="rId1"/>
    <p:sldLayoutId id="2147483662" r:id="rId2"/>
    <p:sldLayoutId id="2147483664" r:id="rId3"/>
    <p:sldLayoutId id="2147483665" r:id="rId4"/>
    <p:sldLayoutId id="2147483666" r:id="rId5"/>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MAT Conference</a:t>
            </a:r>
            <a:r>
              <a:rPr lang="en-AU" smtClean="0"/>
              <a:t/>
            </a:r>
            <a:br>
              <a:rPr lang="en-AU" smtClean="0"/>
            </a:br>
            <a:r>
              <a:rPr lang="en-AU" smtClean="0"/>
              <a:t>May, 2012</a:t>
            </a:r>
            <a:endParaRPr lang="en-AU" dirty="0"/>
          </a:p>
        </p:txBody>
      </p:sp>
      <p:sp>
        <p:nvSpPr>
          <p:cNvPr id="3" name="Subtitle 2"/>
          <p:cNvSpPr>
            <a:spLocks noGrp="1"/>
          </p:cNvSpPr>
          <p:nvPr>
            <p:ph type="subTitle" idx="1"/>
          </p:nvPr>
        </p:nvSpPr>
        <p:spPr>
          <a:xfrm>
            <a:off x="1371600" y="3886200"/>
            <a:ext cx="6400800" cy="2400320"/>
          </a:xfrm>
        </p:spPr>
        <p:txBody>
          <a:bodyPr/>
          <a:lstStyle/>
          <a:p>
            <a:r>
              <a:rPr lang="en-AU" dirty="0" err="1" smtClean="0"/>
              <a:t>Resampling</a:t>
            </a:r>
            <a:r>
              <a:rPr lang="en-AU" dirty="0" smtClean="0"/>
              <a:t> with </a:t>
            </a:r>
            <a:r>
              <a:rPr lang="en-AU" i="1" dirty="0" err="1" smtClean="0"/>
              <a:t>TinkerPlots</a:t>
            </a:r>
            <a:endParaRPr lang="en-AU" i="1" dirty="0" smtClean="0"/>
          </a:p>
          <a:p>
            <a:endParaRPr lang="en-AU" dirty="0" smtClean="0"/>
          </a:p>
          <a:p>
            <a:r>
              <a:rPr lang="en-AU" dirty="0" smtClean="0"/>
              <a:t>Jane Watson</a:t>
            </a:r>
          </a:p>
          <a:p>
            <a:r>
              <a:rPr lang="en-AU" dirty="0" smtClean="0"/>
              <a:t>University of Tasmania</a:t>
            </a:r>
            <a:endParaRPr lang="en-AU" dirty="0"/>
          </a:p>
        </p:txBody>
      </p:sp>
      <p:sp>
        <p:nvSpPr>
          <p:cNvPr id="4" name="Slide Number Placeholder 3"/>
          <p:cNvSpPr>
            <a:spLocks noGrp="1"/>
          </p:cNvSpPr>
          <p:nvPr>
            <p:ph type="sldNum" sz="quarter" idx="12"/>
          </p:nvPr>
        </p:nvSpPr>
        <p:spPr/>
        <p:txBody>
          <a:bodyPr/>
          <a:lstStyle/>
          <a:p>
            <a:pPr>
              <a:defRPr/>
            </a:pPr>
            <a:fld id="{D1487640-1320-40D4-ABB7-4C0AD5A356A7}" type="slidenum">
              <a:rPr lang="en-US" smtClean="0"/>
              <a:pPr>
                <a:defRPr/>
              </a:pPr>
              <a:t>1</a:t>
            </a:fld>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is </a:t>
            </a:r>
            <a:r>
              <a:rPr lang="en-AU" dirty="0" err="1" smtClean="0"/>
              <a:t>Resampling</a:t>
            </a:r>
            <a:r>
              <a:rPr lang="en-AU" dirty="0" smtClean="0"/>
              <a:t>?</a:t>
            </a:r>
            <a:endParaRPr lang="en-AU" dirty="0"/>
          </a:p>
        </p:txBody>
      </p:sp>
      <p:sp>
        <p:nvSpPr>
          <p:cNvPr id="3" name="Content Placeholder 2"/>
          <p:cNvSpPr>
            <a:spLocks noGrp="1"/>
          </p:cNvSpPr>
          <p:nvPr>
            <p:ph idx="1"/>
          </p:nvPr>
        </p:nvSpPr>
        <p:spPr/>
        <p:txBody>
          <a:bodyPr/>
          <a:lstStyle/>
          <a:p>
            <a:r>
              <a:rPr lang="en-AU" dirty="0" smtClean="0"/>
              <a:t>It is a process that can lead to decision-making with data that does not depend on theoretical statistics.</a:t>
            </a:r>
          </a:p>
          <a:p>
            <a:r>
              <a:rPr lang="en-AU" dirty="0" smtClean="0"/>
              <a:t>It is currently controversial in the world of statistics education and curriculum development.</a:t>
            </a:r>
          </a:p>
          <a:p>
            <a:r>
              <a:rPr lang="en-AU" dirty="0" smtClean="0"/>
              <a:t>Personally I would like to see it in the Year</a:t>
            </a:r>
            <a:br>
              <a:rPr lang="en-AU" dirty="0" smtClean="0"/>
            </a:br>
            <a:r>
              <a:rPr lang="en-AU" dirty="0" smtClean="0"/>
              <a:t>11/12 Australian Mathematics Curriculum.</a:t>
            </a:r>
            <a:endParaRPr lang="en-AU" dirty="0"/>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Decision Making in Statistics</a:t>
            </a:r>
            <a:endParaRPr lang="en-AU" dirty="0"/>
          </a:p>
        </p:txBody>
      </p:sp>
      <p:sp>
        <p:nvSpPr>
          <p:cNvPr id="3" name="Content Placeholder 2"/>
          <p:cNvSpPr>
            <a:spLocks noGrp="1"/>
          </p:cNvSpPr>
          <p:nvPr>
            <p:ph idx="1"/>
          </p:nvPr>
        </p:nvSpPr>
        <p:spPr>
          <a:xfrm>
            <a:off x="457200" y="1142984"/>
            <a:ext cx="8229600" cy="4983179"/>
          </a:xfrm>
        </p:spPr>
        <p:txBody>
          <a:bodyPr/>
          <a:lstStyle/>
          <a:p>
            <a:r>
              <a:rPr lang="en-AU" sz="3000" dirty="0" smtClean="0">
                <a:solidFill>
                  <a:schemeClr val="tx1"/>
                </a:solidFill>
                <a:latin typeface="+mn-lt"/>
                <a:ea typeface="+mn-ea"/>
                <a:cs typeface="+mn-cs"/>
              </a:rPr>
              <a:t>Statistics is about carrying out investigations with data from samples to answer questions about populations or with data from experiments to draw causal inferences.</a:t>
            </a:r>
          </a:p>
          <a:p>
            <a:r>
              <a:rPr lang="en-AU" sz="3000" dirty="0" smtClean="0">
                <a:solidFill>
                  <a:schemeClr val="tx1"/>
                </a:solidFill>
                <a:latin typeface="+mn-lt"/>
                <a:ea typeface="+mn-ea"/>
                <a:cs typeface="+mn-cs"/>
              </a:rPr>
              <a:t>At some point in the development of understanding of the inferential process, probabilistic reasoning becomes involved because the decisions about the questions cannot be made with certainty.</a:t>
            </a:r>
          </a:p>
          <a:p>
            <a:r>
              <a:rPr lang="en-AU" sz="3000" dirty="0" smtClean="0"/>
              <a:t>The question is: what processes are used?</a:t>
            </a:r>
            <a:endParaRPr lang="en-AU" sz="3000" dirty="0" smtClean="0">
              <a:solidFill>
                <a:schemeClr val="tx1"/>
              </a:solidFill>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3</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Inference: Formal and Informal</a:t>
            </a:r>
            <a:endParaRPr lang="en-AU" dirty="0"/>
          </a:p>
        </p:txBody>
      </p:sp>
      <p:sp>
        <p:nvSpPr>
          <p:cNvPr id="3" name="Content Placeholder 2"/>
          <p:cNvSpPr>
            <a:spLocks noGrp="1"/>
          </p:cNvSpPr>
          <p:nvPr>
            <p:ph idx="1"/>
          </p:nvPr>
        </p:nvSpPr>
        <p:spPr>
          <a:xfrm>
            <a:off x="457200" y="1142984"/>
            <a:ext cx="8229600" cy="4983179"/>
          </a:xfrm>
        </p:spPr>
        <p:txBody>
          <a:bodyPr/>
          <a:lstStyle/>
          <a:p>
            <a:r>
              <a:rPr lang="en-AU" sz="2800" dirty="0" smtClean="0">
                <a:solidFill>
                  <a:schemeClr val="tx1"/>
                </a:solidFill>
                <a:latin typeface="+mn-lt"/>
                <a:ea typeface="+mn-ea"/>
                <a:cs typeface="+mn-cs"/>
              </a:rPr>
              <a:t>Formal inference is what statisticians do based on the assumptions underlying the normal distribution to carry out hypothesis tests, etc.</a:t>
            </a:r>
          </a:p>
          <a:p>
            <a:r>
              <a:rPr lang="en-AU" sz="2800" dirty="0" smtClean="0"/>
              <a:t>Informal inference is what school students do when </a:t>
            </a:r>
            <a:r>
              <a:rPr lang="en-AU" sz="2800" i="1" dirty="0" smtClean="0">
                <a:solidFill>
                  <a:schemeClr val="tx1"/>
                </a:solidFill>
                <a:latin typeface="+mn-lt"/>
                <a:ea typeface="+mn-ea"/>
                <a:cs typeface="+mn-cs"/>
              </a:rPr>
              <a:t>evidence</a:t>
            </a:r>
            <a:r>
              <a:rPr lang="en-AU" sz="2800" dirty="0" smtClean="0">
                <a:solidFill>
                  <a:schemeClr val="tx1"/>
                </a:solidFill>
                <a:latin typeface="+mn-lt"/>
                <a:ea typeface="+mn-ea"/>
                <a:cs typeface="+mn-cs"/>
              </a:rPr>
              <a:t> is used to make a </a:t>
            </a:r>
            <a:r>
              <a:rPr lang="en-AU" sz="2800" i="1" dirty="0" smtClean="0">
                <a:solidFill>
                  <a:schemeClr val="tx1"/>
                </a:solidFill>
                <a:latin typeface="+mn-lt"/>
                <a:ea typeface="+mn-ea"/>
                <a:cs typeface="+mn-cs"/>
              </a:rPr>
              <a:t>generalisation</a:t>
            </a:r>
            <a:r>
              <a:rPr lang="en-AU" sz="2800" dirty="0" smtClean="0">
                <a:solidFill>
                  <a:schemeClr val="tx1"/>
                </a:solidFill>
                <a:latin typeface="+mn-lt"/>
                <a:ea typeface="+mn-ea"/>
                <a:cs typeface="+mn-cs"/>
              </a:rPr>
              <a:t> beyond the data with an acknowledgement of </a:t>
            </a:r>
            <a:r>
              <a:rPr lang="en-AU" sz="2800" i="1" dirty="0" smtClean="0">
                <a:solidFill>
                  <a:schemeClr val="tx1"/>
                </a:solidFill>
                <a:latin typeface="+mn-lt"/>
                <a:ea typeface="+mn-ea"/>
                <a:cs typeface="+mn-cs"/>
              </a:rPr>
              <a:t>uncertainty</a:t>
            </a:r>
            <a:r>
              <a:rPr lang="en-AU" sz="2800" dirty="0" smtClean="0">
                <a:solidFill>
                  <a:schemeClr val="tx1"/>
                </a:solidFill>
                <a:latin typeface="+mn-lt"/>
                <a:ea typeface="+mn-ea"/>
                <a:cs typeface="+mn-cs"/>
              </a:rPr>
              <a:t>.</a:t>
            </a:r>
          </a:p>
          <a:p>
            <a:pPr lvl="1">
              <a:buFont typeface="Arial" pitchFamily="34" charset="0"/>
              <a:buChar char="─"/>
            </a:pPr>
            <a:r>
              <a:rPr lang="en-AU" smtClean="0">
                <a:solidFill>
                  <a:schemeClr val="tx1"/>
                </a:solidFill>
                <a:latin typeface="+mn-lt"/>
                <a:ea typeface="+mn-ea"/>
                <a:cs typeface="+mn-cs"/>
              </a:rPr>
              <a:t>Evidence</a:t>
            </a:r>
            <a:r>
              <a:rPr lang="en-AU" dirty="0" smtClean="0">
                <a:solidFill>
                  <a:schemeClr val="tx1"/>
                </a:solidFill>
                <a:latin typeface="+mn-lt"/>
                <a:ea typeface="+mn-ea"/>
                <a:cs typeface="+mn-cs"/>
              </a:rPr>
              <a:t>: height data from my Grade 5 class</a:t>
            </a:r>
          </a:p>
          <a:p>
            <a:pPr lvl="1">
              <a:buFont typeface="Arial" pitchFamily="34" charset="0"/>
              <a:buChar char="─"/>
            </a:pPr>
            <a:r>
              <a:rPr lang="en-AU" dirty="0" smtClean="0"/>
              <a:t>Generalisation</a:t>
            </a:r>
            <a:r>
              <a:rPr lang="en-AU" dirty="0"/>
              <a:t>: what can I say about all Grade 5 students in Australia?</a:t>
            </a:r>
          </a:p>
          <a:p>
            <a:pPr lvl="1">
              <a:buFont typeface="Arial" pitchFamily="34" charset="0"/>
              <a:buChar char="─"/>
            </a:pPr>
            <a:r>
              <a:rPr lang="en-AU" dirty="0" smtClean="0"/>
              <a:t>Uncertainty</a:t>
            </a:r>
            <a:r>
              <a:rPr lang="en-AU" dirty="0"/>
              <a:t>: How confident am I about this?</a:t>
            </a:r>
          </a:p>
          <a:p>
            <a:pPr lvl="1">
              <a:buFont typeface="Arial" pitchFamily="34" charset="0"/>
              <a:buChar char="─"/>
            </a:pPr>
            <a:endParaRPr lang="en-AU" dirty="0" smtClean="0">
              <a:ea typeface="+mn-ea"/>
              <a:cs typeface="+mn-cs"/>
            </a:endParaRPr>
          </a:p>
          <a:p>
            <a:pPr lvl="1">
              <a:buFont typeface="Arial" pitchFamily="34" charset="0"/>
              <a:buChar char="─"/>
            </a:pPr>
            <a:endParaRPr lang="en-AU" dirty="0" smtClean="0">
              <a:solidFill>
                <a:schemeClr val="tx1"/>
              </a:solidFill>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4</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smtClean="0"/>
              <a:t>Informal Inference via </a:t>
            </a:r>
            <a:r>
              <a:rPr lang="en-AU" sz="4000" dirty="0" err="1" smtClean="0"/>
              <a:t>Resampling</a:t>
            </a:r>
            <a:endParaRPr lang="en-AU" sz="4000" dirty="0"/>
          </a:p>
        </p:txBody>
      </p:sp>
      <p:sp>
        <p:nvSpPr>
          <p:cNvPr id="3" name="Content Placeholder 2"/>
          <p:cNvSpPr>
            <a:spLocks noGrp="1"/>
          </p:cNvSpPr>
          <p:nvPr>
            <p:ph idx="1"/>
          </p:nvPr>
        </p:nvSpPr>
        <p:spPr>
          <a:xfrm>
            <a:off x="457200" y="1142984"/>
            <a:ext cx="8229600" cy="4983179"/>
          </a:xfrm>
        </p:spPr>
        <p:txBody>
          <a:bodyPr/>
          <a:lstStyle/>
          <a:p>
            <a:r>
              <a:rPr lang="en-AU" i="1" dirty="0" err="1" smtClean="0">
                <a:solidFill>
                  <a:schemeClr val="tx1"/>
                </a:solidFill>
                <a:latin typeface="+mn-lt"/>
                <a:ea typeface="+mn-ea"/>
                <a:cs typeface="+mn-cs"/>
              </a:rPr>
              <a:t>Resampling</a:t>
            </a:r>
            <a:r>
              <a:rPr lang="en-AU" dirty="0" smtClean="0">
                <a:solidFill>
                  <a:schemeClr val="tx1"/>
                </a:solidFill>
                <a:latin typeface="+mn-lt"/>
                <a:ea typeface="+mn-ea"/>
                <a:cs typeface="+mn-cs"/>
              </a:rPr>
              <a:t> methods offer a way of gathering evidence to support a generalisation that can be reported with an associated frequency-based probability.</a:t>
            </a:r>
          </a:p>
          <a:p>
            <a:r>
              <a:rPr lang="en-AU" dirty="0" err="1" smtClean="0">
                <a:solidFill>
                  <a:schemeClr val="tx1"/>
                </a:solidFill>
                <a:latin typeface="+mn-lt"/>
                <a:ea typeface="+mn-ea"/>
                <a:cs typeface="+mn-cs"/>
              </a:rPr>
              <a:t>Resampling</a:t>
            </a:r>
            <a:r>
              <a:rPr lang="en-AU" dirty="0" smtClean="0">
                <a:solidFill>
                  <a:schemeClr val="tx1"/>
                </a:solidFill>
                <a:latin typeface="+mn-lt"/>
                <a:ea typeface="+mn-ea"/>
                <a:cs typeface="+mn-cs"/>
              </a:rPr>
              <a:t> refers to the use of the observed data or of a data generating mechanism (such as a die) to produce new hypothetical samples, the results of which can then be analysed (Simon, 1997).</a:t>
            </a:r>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5</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smtClean="0"/>
              <a:t>Informal Inference via </a:t>
            </a:r>
            <a:r>
              <a:rPr lang="en-AU" sz="4000" dirty="0" err="1" smtClean="0"/>
              <a:t>Resampling</a:t>
            </a:r>
            <a:endParaRPr lang="en-AU" sz="4000" dirty="0"/>
          </a:p>
        </p:txBody>
      </p:sp>
      <p:sp>
        <p:nvSpPr>
          <p:cNvPr id="3" name="Content Placeholder 2"/>
          <p:cNvSpPr>
            <a:spLocks noGrp="1"/>
          </p:cNvSpPr>
          <p:nvPr>
            <p:ph idx="1"/>
          </p:nvPr>
        </p:nvSpPr>
        <p:spPr>
          <a:xfrm>
            <a:off x="457200" y="1142984"/>
            <a:ext cx="8229600" cy="4983179"/>
          </a:xfrm>
        </p:spPr>
        <p:txBody>
          <a:bodyPr/>
          <a:lstStyle/>
          <a:p>
            <a:r>
              <a:rPr lang="en-AU" dirty="0" smtClean="0">
                <a:solidFill>
                  <a:schemeClr val="tx1"/>
                </a:solidFill>
                <a:latin typeface="+mn-lt"/>
                <a:ea typeface="+mn-ea"/>
                <a:cs typeface="+mn-cs"/>
              </a:rPr>
              <a:t>The process then recalculates the value of the statistic of interest for the </a:t>
            </a:r>
            <a:r>
              <a:rPr lang="en-AU" dirty="0" err="1" smtClean="0">
                <a:solidFill>
                  <a:schemeClr val="tx1"/>
                </a:solidFill>
                <a:latin typeface="+mn-lt"/>
                <a:ea typeface="+mn-ea"/>
                <a:cs typeface="+mn-cs"/>
              </a:rPr>
              <a:t>resampled</a:t>
            </a:r>
            <a:r>
              <a:rPr lang="en-AU" dirty="0" smtClean="0">
                <a:solidFill>
                  <a:schemeClr val="tx1"/>
                </a:solidFill>
                <a:latin typeface="+mn-lt"/>
                <a:ea typeface="+mn-ea"/>
                <a:cs typeface="+mn-cs"/>
              </a:rPr>
              <a:t> data, perhaps the difference in the group means or medians.</a:t>
            </a:r>
          </a:p>
          <a:p>
            <a:r>
              <a:rPr lang="en-AU" dirty="0" smtClean="0">
                <a:solidFill>
                  <a:schemeClr val="tx1"/>
                </a:solidFill>
                <a:latin typeface="+mn-lt"/>
                <a:ea typeface="+mn-ea"/>
                <a:cs typeface="+mn-cs"/>
              </a:rPr>
              <a:t>This is done many times to estimate the relative frequency (probability) with which the original difference (or more extreme) would be expected to occur compared to the differences with random reallocation.</a:t>
            </a:r>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6</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0"/>
            <a:ext cx="7931224" cy="857232"/>
          </a:xfrm>
        </p:spPr>
        <p:txBody>
          <a:bodyPr/>
          <a:lstStyle/>
          <a:p>
            <a:r>
              <a:rPr lang="en-AU" sz="4000" dirty="0" err="1" smtClean="0"/>
              <a:t>Resampling</a:t>
            </a:r>
            <a:endParaRPr lang="en-AU" sz="4000" dirty="0"/>
          </a:p>
        </p:txBody>
      </p:sp>
      <p:sp>
        <p:nvSpPr>
          <p:cNvPr id="3" name="Content Placeholder 2"/>
          <p:cNvSpPr>
            <a:spLocks noGrp="1"/>
          </p:cNvSpPr>
          <p:nvPr>
            <p:ph idx="1"/>
          </p:nvPr>
        </p:nvSpPr>
        <p:spPr>
          <a:xfrm>
            <a:off x="500034" y="928670"/>
            <a:ext cx="8229600" cy="5929330"/>
          </a:xfrm>
        </p:spPr>
        <p:txBody>
          <a:bodyPr/>
          <a:lstStyle/>
          <a:p>
            <a:r>
              <a:rPr lang="en-AU" sz="2800" dirty="0" smtClean="0">
                <a:solidFill>
                  <a:schemeClr val="tx1"/>
                </a:solidFill>
                <a:latin typeface="+mn-lt"/>
                <a:ea typeface="+mn-ea"/>
                <a:cs typeface="+mn-cs"/>
              </a:rPr>
              <a:t>Contexts</a:t>
            </a:r>
          </a:p>
          <a:p>
            <a:pPr lvl="1"/>
            <a:r>
              <a:rPr lang="en-AU" sz="2400" dirty="0" smtClean="0"/>
              <a:t>Compare proportions from 2-way tables</a:t>
            </a:r>
          </a:p>
          <a:p>
            <a:pPr lvl="1"/>
            <a:r>
              <a:rPr lang="en-AU" sz="2400" dirty="0" smtClean="0"/>
              <a:t>Compare means/medians for 2 groups</a:t>
            </a:r>
          </a:p>
          <a:p>
            <a:pPr lvl="1"/>
            <a:r>
              <a:rPr lang="en-AU" sz="2400" dirty="0" smtClean="0"/>
              <a:t>Estimate a population mean</a:t>
            </a:r>
          </a:p>
          <a:p>
            <a:pPr lvl="1"/>
            <a:r>
              <a:rPr lang="en-AU" sz="2400" dirty="0" smtClean="0"/>
              <a:t>Estimate a correlation coefficient</a:t>
            </a:r>
          </a:p>
          <a:p>
            <a:pPr lvl="1"/>
            <a:r>
              <a:rPr lang="en-AU" sz="2400" dirty="0" smtClean="0"/>
              <a:t>Estimate a confidence interval</a:t>
            </a:r>
          </a:p>
          <a:p>
            <a:r>
              <a:rPr lang="en-AU" sz="2800" dirty="0" smtClean="0"/>
              <a:t>Programs</a:t>
            </a:r>
          </a:p>
          <a:p>
            <a:pPr lvl="1"/>
            <a:r>
              <a:rPr lang="en-AU" sz="2400" dirty="0" smtClean="0"/>
              <a:t>Minitab</a:t>
            </a:r>
          </a:p>
          <a:p>
            <a:pPr lvl="1"/>
            <a:r>
              <a:rPr lang="en-AU" sz="2400" dirty="0" smtClean="0"/>
              <a:t>Excel</a:t>
            </a:r>
          </a:p>
          <a:p>
            <a:pPr lvl="1"/>
            <a:r>
              <a:rPr lang="en-AU" sz="2400" dirty="0" smtClean="0"/>
              <a:t>R</a:t>
            </a:r>
          </a:p>
          <a:p>
            <a:pPr lvl="1"/>
            <a:r>
              <a:rPr lang="en-AU" sz="2400" dirty="0" smtClean="0"/>
              <a:t>Fathom</a:t>
            </a:r>
          </a:p>
          <a:p>
            <a:pPr lvl="1"/>
            <a:r>
              <a:rPr lang="en-AU" sz="2400" dirty="0" smtClean="0"/>
              <a:t>Applets (</a:t>
            </a:r>
            <a:r>
              <a:rPr lang="en-AU" sz="2400" dirty="0" err="1" smtClean="0"/>
              <a:t>Rossman</a:t>
            </a:r>
            <a:r>
              <a:rPr lang="en-AU" sz="2400" dirty="0" smtClean="0"/>
              <a:t> &amp; Chance)</a:t>
            </a:r>
          </a:p>
          <a:p>
            <a:pPr lvl="1"/>
            <a:r>
              <a:rPr lang="en-AU" sz="2400" dirty="0" err="1" smtClean="0"/>
              <a:t>TinkerPlots</a:t>
            </a:r>
            <a:endParaRPr lang="en-AU" sz="2400" dirty="0" smtClean="0"/>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7</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214338"/>
            <a:ext cx="8116468" cy="1285884"/>
          </a:xfrm>
        </p:spPr>
        <p:txBody>
          <a:bodyPr/>
          <a:lstStyle/>
          <a:p>
            <a:r>
              <a:rPr lang="en-AU" sz="3200" dirty="0" smtClean="0"/>
              <a:t>Example using </a:t>
            </a:r>
            <a:r>
              <a:rPr lang="en-AU" sz="3200" dirty="0" err="1" smtClean="0"/>
              <a:t>TinkerPlots</a:t>
            </a:r>
            <a:r>
              <a:rPr lang="en-AU" sz="3200" dirty="0" smtClean="0"/>
              <a:t/>
            </a:r>
            <a:br>
              <a:rPr lang="en-AU" sz="3200" dirty="0" smtClean="0"/>
            </a:br>
            <a:r>
              <a:rPr lang="en-AU" sz="3200" dirty="0" smtClean="0"/>
              <a:t>(Shaughnessy et al., 2009)</a:t>
            </a:r>
            <a:endParaRPr lang="en-AU" sz="3200" dirty="0"/>
          </a:p>
        </p:txBody>
      </p:sp>
      <p:sp>
        <p:nvSpPr>
          <p:cNvPr id="3" name="Content Placeholder 2"/>
          <p:cNvSpPr>
            <a:spLocks noGrp="1"/>
          </p:cNvSpPr>
          <p:nvPr>
            <p:ph idx="1"/>
          </p:nvPr>
        </p:nvSpPr>
        <p:spPr>
          <a:xfrm>
            <a:off x="500034" y="1000108"/>
            <a:ext cx="8229600" cy="5857892"/>
          </a:xfrm>
        </p:spPr>
        <p:txBody>
          <a:bodyPr/>
          <a:lstStyle/>
          <a:p>
            <a:r>
              <a:rPr lang="en-AU" sz="2800" dirty="0" smtClean="0"/>
              <a:t>Is it </a:t>
            </a:r>
            <a:r>
              <a:rPr lang="en-AU" sz="2800" dirty="0" smtClean="0">
                <a:solidFill>
                  <a:schemeClr val="tx1"/>
                </a:solidFill>
                <a:latin typeface="+mn-lt"/>
                <a:ea typeface="+mn-ea"/>
                <a:cs typeface="+mn-cs"/>
              </a:rPr>
              <a:t>easier for people to memorise meaningful words than nonsense words?</a:t>
            </a:r>
          </a:p>
          <a:p>
            <a:r>
              <a:rPr lang="en-AU" sz="2800" dirty="0" smtClean="0">
                <a:solidFill>
                  <a:schemeClr val="tx1"/>
                </a:solidFill>
                <a:latin typeface="+mn-lt"/>
                <a:ea typeface="+mn-ea"/>
                <a:cs typeface="+mn-cs"/>
              </a:rPr>
              <a:t>Two lists of 3-letter words: one a list of meaningful words and the other nonsense words.</a:t>
            </a:r>
          </a:p>
          <a:p>
            <a:r>
              <a:rPr lang="en-AU" sz="2800" dirty="0" smtClean="0">
                <a:solidFill>
                  <a:schemeClr val="tx1"/>
                </a:solidFill>
                <a:latin typeface="+mn-lt"/>
                <a:ea typeface="+mn-ea"/>
                <a:cs typeface="+mn-cs"/>
              </a:rPr>
              <a:t>The lists are randomly distributed face-down to members of the class, one to a student.</a:t>
            </a:r>
          </a:p>
          <a:p>
            <a:r>
              <a:rPr lang="en-AU" sz="2800" dirty="0" smtClean="0">
                <a:solidFill>
                  <a:schemeClr val="tx1"/>
                </a:solidFill>
                <a:latin typeface="+mn-lt"/>
                <a:ea typeface="+mn-ea"/>
                <a:cs typeface="+mn-cs"/>
              </a:rPr>
              <a:t>Students are told to turn the sheet over and spend 30 seconds memorising the words.</a:t>
            </a:r>
          </a:p>
          <a:p>
            <a:r>
              <a:rPr lang="en-AU" sz="2800" dirty="0" smtClean="0">
                <a:solidFill>
                  <a:schemeClr val="tx1"/>
                </a:solidFill>
                <a:latin typeface="+mn-lt"/>
                <a:ea typeface="+mn-ea"/>
                <a:cs typeface="+mn-cs"/>
              </a:rPr>
              <a:t>They then turn the sheet over and write as many words as they can remember on the back of the sheet.</a:t>
            </a:r>
            <a:endParaRPr lang="en-AU" sz="2800" dirty="0" smtClean="0"/>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8</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0"/>
            <a:ext cx="7931224" cy="1000108"/>
          </a:xfrm>
        </p:spPr>
        <p:txBody>
          <a:bodyPr/>
          <a:lstStyle/>
          <a:p>
            <a:r>
              <a:rPr lang="en-AU" sz="4000" dirty="0" smtClean="0"/>
              <a:t>Compare performances on the two lists</a:t>
            </a:r>
            <a:endParaRPr lang="en-AU" sz="4000" dirty="0"/>
          </a:p>
        </p:txBody>
      </p:sp>
      <p:sp>
        <p:nvSpPr>
          <p:cNvPr id="3" name="Content Placeholder 2"/>
          <p:cNvSpPr>
            <a:spLocks noGrp="1"/>
          </p:cNvSpPr>
          <p:nvPr>
            <p:ph idx="1"/>
          </p:nvPr>
        </p:nvSpPr>
        <p:spPr>
          <a:xfrm>
            <a:off x="500034" y="1285860"/>
            <a:ext cx="8229600" cy="5572140"/>
          </a:xfrm>
        </p:spPr>
        <p:txBody>
          <a:bodyPr/>
          <a:lstStyle/>
          <a:p>
            <a:r>
              <a:rPr lang="en-AU" sz="2800" dirty="0" smtClean="0"/>
              <a:t>Class data: Is it easier to remember meaningful or nonsense words?</a:t>
            </a:r>
          </a:p>
          <a:p>
            <a:r>
              <a:rPr lang="en-AU" sz="2800" dirty="0" smtClean="0"/>
              <a:t>How unusual is the difference?</a:t>
            </a:r>
          </a:p>
          <a:p>
            <a:pPr>
              <a:buNone/>
            </a:pPr>
            <a:endParaRPr lang="en-AU" sz="2800" dirty="0" smtClean="0"/>
          </a:p>
        </p:txBody>
      </p:sp>
      <p:pic>
        <p:nvPicPr>
          <p:cNvPr id="4" name="Picture 3" descr="Figure1(c).png"/>
          <p:cNvPicPr/>
          <p:nvPr/>
        </p:nvPicPr>
        <p:blipFill>
          <a:blip r:embed="rId2" cstate="print"/>
          <a:stretch>
            <a:fillRect/>
          </a:stretch>
        </p:blipFill>
        <p:spPr>
          <a:xfrm>
            <a:off x="1643042" y="2714620"/>
            <a:ext cx="5643602" cy="4000528"/>
          </a:xfrm>
          <a:prstGeom prst="rect">
            <a:avLst/>
          </a:prstGeo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9</a:t>
            </a:fld>
            <a:endParaRPr lang="en-US"/>
          </a:p>
        </p:txBody>
      </p:sp>
      <p:sp>
        <p:nvSpPr>
          <p:cNvPr id="6" name="Footer Placeholder 5"/>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Using box plots from Year 10</a:t>
            </a:r>
            <a:endParaRPr lang="en-AU" dirty="0"/>
          </a:p>
        </p:txBody>
      </p:sp>
      <p:sp>
        <p:nvSpPr>
          <p:cNvPr id="3" name="Content Placeholder 2"/>
          <p:cNvSpPr>
            <a:spLocks noGrp="1"/>
          </p:cNvSpPr>
          <p:nvPr>
            <p:ph idx="1"/>
          </p:nvPr>
        </p:nvSpPr>
        <p:spPr>
          <a:xfrm>
            <a:off x="457200" y="1000108"/>
            <a:ext cx="8229600" cy="5126055"/>
          </a:xfrm>
        </p:spPr>
        <p:txBody>
          <a:bodyPr/>
          <a:lstStyle/>
          <a:p>
            <a:pPr marL="352425" indent="12700">
              <a:buNone/>
            </a:pPr>
            <a:r>
              <a:rPr lang="en-AU" dirty="0" smtClean="0"/>
              <a:t>Using Chris Wild’s criteria, no overlap of the boxes means 3/4 of “Nonsense” are to the left of 3/4 “Meaningful.” There appears to be evidence for a difference.</a:t>
            </a:r>
          </a:p>
          <a:p>
            <a:pPr marL="352425" indent="12700">
              <a:buNone/>
            </a:pPr>
            <a:endParaRPr lang="en-AU" dirty="0"/>
          </a:p>
        </p:txBody>
      </p:sp>
      <p:pic>
        <p:nvPicPr>
          <p:cNvPr id="4" name="Picture 3" descr="BoxPlotsWords.png"/>
          <p:cNvPicPr>
            <a:picLocks noChangeAspect="1"/>
          </p:cNvPicPr>
          <p:nvPr/>
        </p:nvPicPr>
        <p:blipFill>
          <a:blip r:embed="rId2" cstate="print"/>
          <a:stretch>
            <a:fillRect/>
          </a:stretch>
        </p:blipFill>
        <p:spPr>
          <a:xfrm>
            <a:off x="1500166" y="3000372"/>
            <a:ext cx="6400000" cy="3657143"/>
          </a:xfrm>
          <a:prstGeom prst="rect">
            <a:avLst/>
          </a:prstGeo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10</a:t>
            </a:fld>
            <a:endParaRPr lang="en-US"/>
          </a:p>
        </p:txBody>
      </p:sp>
      <p:sp>
        <p:nvSpPr>
          <p:cNvPr id="6" name="Footer Placeholder 5"/>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Resampling</a:t>
            </a:r>
            <a:r>
              <a:rPr lang="en-AU" dirty="0" smtClean="0"/>
              <a:t> with </a:t>
            </a:r>
            <a:r>
              <a:rPr lang="en-AU" i="1" dirty="0" err="1" smtClean="0"/>
              <a:t>TinkerPlots</a:t>
            </a:r>
            <a:endParaRPr lang="en-AU" i="1" dirty="0"/>
          </a:p>
        </p:txBody>
      </p:sp>
      <p:sp>
        <p:nvSpPr>
          <p:cNvPr id="3" name="Content Placeholder 2"/>
          <p:cNvSpPr>
            <a:spLocks noGrp="1"/>
          </p:cNvSpPr>
          <p:nvPr>
            <p:ph idx="1"/>
          </p:nvPr>
        </p:nvSpPr>
        <p:spPr>
          <a:xfrm>
            <a:off x="457200" y="1214422"/>
            <a:ext cx="8229600" cy="5500726"/>
          </a:xfrm>
        </p:spPr>
        <p:txBody>
          <a:bodyPr/>
          <a:lstStyle/>
          <a:p>
            <a:r>
              <a:rPr lang="en-AU" dirty="0" smtClean="0"/>
              <a:t>Data from class in Data Cards and Table.</a:t>
            </a:r>
          </a:p>
          <a:p>
            <a:r>
              <a:rPr lang="en-AU" dirty="0" smtClean="0"/>
              <a:t>Set up Sampler to reassign the data randomly (</a:t>
            </a:r>
            <a:r>
              <a:rPr lang="en-AU" dirty="0" err="1" smtClean="0"/>
              <a:t>No_words_remembered</a:t>
            </a:r>
            <a:r>
              <a:rPr lang="en-AU" dirty="0" smtClean="0"/>
              <a:t>) without replacement to the two conditions.</a:t>
            </a:r>
          </a:p>
          <a:p>
            <a:r>
              <a:rPr lang="en-AU" dirty="0" smtClean="0"/>
              <a:t>Use the Ruler to measure the “new” difference in medians.</a:t>
            </a:r>
          </a:p>
          <a:p>
            <a:r>
              <a:rPr lang="en-AU" dirty="0" smtClean="0"/>
              <a:t>Use the History button to record this and repeat “many” times.</a:t>
            </a:r>
          </a:p>
          <a:p>
            <a:r>
              <a:rPr lang="en-AU" dirty="0" smtClean="0"/>
              <a:t>See how many times the difference is at least as large as the class difference of 4.</a:t>
            </a:r>
            <a:endParaRPr lang="en-AU" dirty="0"/>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11</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53752"/>
            <a:ext cx="7931224" cy="732042"/>
          </a:xfrm>
        </p:spPr>
        <p:txBody>
          <a:bodyPr/>
          <a:lstStyle/>
          <a:p>
            <a:endParaRPr lang="en-AU" dirty="0"/>
          </a:p>
        </p:txBody>
      </p:sp>
      <p:pic>
        <p:nvPicPr>
          <p:cNvPr id="4" name="Content Placeholder 3" descr="ResamplingDemo1.png"/>
          <p:cNvPicPr>
            <a:picLocks noGrp="1" noChangeAspect="1"/>
          </p:cNvPicPr>
          <p:nvPr>
            <p:ph idx="1"/>
          </p:nvPr>
        </p:nvPicPr>
        <p:blipFill>
          <a:blip r:embed="rId2" cstate="print"/>
          <a:stretch>
            <a:fillRect/>
          </a:stretch>
        </p:blipFill>
        <p:spPr>
          <a:xfrm>
            <a:off x="571472" y="1357298"/>
            <a:ext cx="8500538" cy="5072098"/>
          </a:xfr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12</a:t>
            </a:fld>
            <a:endParaRPr lang="en-US"/>
          </a:p>
        </p:txBody>
      </p:sp>
      <p:sp>
        <p:nvSpPr>
          <p:cNvPr id="3" name="Footer Placeholder 2"/>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53752"/>
            <a:ext cx="7931224" cy="874918"/>
          </a:xfrm>
        </p:spPr>
        <p:txBody>
          <a:bodyPr/>
          <a:lstStyle/>
          <a:p>
            <a:endParaRPr lang="en-AU" dirty="0"/>
          </a:p>
        </p:txBody>
      </p:sp>
      <p:pic>
        <p:nvPicPr>
          <p:cNvPr id="4" name="Content Placeholder 3" descr="ResamplingDemo2.png"/>
          <p:cNvPicPr>
            <a:picLocks noGrp="1" noChangeAspect="1"/>
          </p:cNvPicPr>
          <p:nvPr>
            <p:ph idx="1"/>
          </p:nvPr>
        </p:nvPicPr>
        <p:blipFill>
          <a:blip r:embed="rId2" cstate="print"/>
          <a:stretch>
            <a:fillRect/>
          </a:stretch>
        </p:blipFill>
        <p:spPr>
          <a:xfrm>
            <a:off x="571472" y="1285860"/>
            <a:ext cx="8600722" cy="4214842"/>
          </a:xfr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13</a:t>
            </a:fld>
            <a:endParaRPr lang="en-US"/>
          </a:p>
        </p:txBody>
      </p:sp>
      <p:sp>
        <p:nvSpPr>
          <p:cNvPr id="3" name="Footer Placeholder 2"/>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53752"/>
            <a:ext cx="7931224" cy="732042"/>
          </a:xfrm>
        </p:spPr>
        <p:txBody>
          <a:bodyPr/>
          <a:lstStyle/>
          <a:p>
            <a:endParaRPr lang="en-AU" dirty="0"/>
          </a:p>
        </p:txBody>
      </p:sp>
      <p:pic>
        <p:nvPicPr>
          <p:cNvPr id="4" name="Content Placeholder 3" descr="ResamplingDemo3.png"/>
          <p:cNvPicPr>
            <a:picLocks noGrp="1" noChangeAspect="1"/>
          </p:cNvPicPr>
          <p:nvPr>
            <p:ph idx="1"/>
          </p:nvPr>
        </p:nvPicPr>
        <p:blipFill>
          <a:blip r:embed="rId2" cstate="print"/>
          <a:stretch>
            <a:fillRect/>
          </a:stretch>
        </p:blipFill>
        <p:spPr>
          <a:xfrm>
            <a:off x="571472" y="1071546"/>
            <a:ext cx="8477032" cy="4643470"/>
          </a:xfr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14</a:t>
            </a:fld>
            <a:endParaRPr lang="en-US"/>
          </a:p>
        </p:txBody>
      </p:sp>
      <p:sp>
        <p:nvSpPr>
          <p:cNvPr id="3" name="Footer Placeholder 2"/>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53752"/>
            <a:ext cx="7931224" cy="946356"/>
          </a:xfrm>
        </p:spPr>
        <p:txBody>
          <a:bodyPr/>
          <a:lstStyle/>
          <a:p>
            <a:r>
              <a:rPr lang="en-AU" sz="3600" dirty="0" smtClean="0"/>
              <a:t>A Second Example: Swimming with Dolphins</a:t>
            </a:r>
            <a:endParaRPr lang="en-AU" sz="3600" dirty="0"/>
          </a:p>
        </p:txBody>
      </p:sp>
      <p:sp>
        <p:nvSpPr>
          <p:cNvPr id="3" name="Content Placeholder 2"/>
          <p:cNvSpPr>
            <a:spLocks noGrp="1"/>
          </p:cNvSpPr>
          <p:nvPr>
            <p:ph idx="1"/>
          </p:nvPr>
        </p:nvSpPr>
        <p:spPr>
          <a:xfrm>
            <a:off x="457200" y="1357298"/>
            <a:ext cx="8229600" cy="5000660"/>
          </a:xfrm>
        </p:spPr>
        <p:txBody>
          <a:bodyPr/>
          <a:lstStyle/>
          <a:p>
            <a:r>
              <a:rPr lang="en-AU" dirty="0" smtClean="0">
                <a:solidFill>
                  <a:schemeClr val="tx1"/>
                </a:solidFill>
                <a:latin typeface="+mn-lt"/>
                <a:ea typeface="+mn-ea"/>
                <a:cs typeface="+mn-cs"/>
              </a:rPr>
              <a:t>30 patients diagnosed with mild to moderate depression were randomly allocated to two treatment groups where they engaged in the same amount of time swimming and snorkelling each day for four weeks.</a:t>
            </a:r>
          </a:p>
          <a:p>
            <a:r>
              <a:rPr lang="en-AU" dirty="0" smtClean="0">
                <a:solidFill>
                  <a:schemeClr val="tx1"/>
                </a:solidFill>
                <a:latin typeface="+mn-lt"/>
                <a:ea typeface="+mn-ea"/>
                <a:cs typeface="+mn-cs"/>
              </a:rPr>
              <a:t>One group participated in the presence of bottlenose dolphins and the other did not. The patients had no other treatment.</a:t>
            </a:r>
            <a:endParaRPr lang="en-AU" dirty="0"/>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15</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53752"/>
            <a:ext cx="7931224" cy="946356"/>
          </a:xfrm>
        </p:spPr>
        <p:txBody>
          <a:bodyPr/>
          <a:lstStyle/>
          <a:p>
            <a:r>
              <a:rPr lang="en-AU" sz="3600" dirty="0" smtClean="0"/>
              <a:t>A Second Example: Swimming with Dolphins</a:t>
            </a:r>
            <a:endParaRPr lang="en-AU" sz="3600" dirty="0"/>
          </a:p>
        </p:txBody>
      </p:sp>
      <p:pic>
        <p:nvPicPr>
          <p:cNvPr id="4" name="Content Placeholder 3" descr="table1.jpg"/>
          <p:cNvPicPr>
            <a:picLocks noGrp="1" noChangeAspect="1"/>
          </p:cNvPicPr>
          <p:nvPr>
            <p:ph idx="1"/>
          </p:nvPr>
        </p:nvPicPr>
        <p:blipFill>
          <a:blip r:embed="rId2" cstate="print"/>
          <a:stretch>
            <a:fillRect/>
          </a:stretch>
        </p:blipFill>
        <p:spPr>
          <a:xfrm>
            <a:off x="642911" y="1857364"/>
            <a:ext cx="8501090" cy="3555509"/>
          </a:xfr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16</a:t>
            </a:fld>
            <a:endParaRPr lang="en-US"/>
          </a:p>
        </p:txBody>
      </p:sp>
      <p:sp>
        <p:nvSpPr>
          <p:cNvPr id="3" name="Footer Placeholder 2"/>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DolphinsDemo1.png"/>
          <p:cNvPicPr>
            <a:picLocks noGrp="1" noChangeAspect="1"/>
          </p:cNvPicPr>
          <p:nvPr>
            <p:ph idx="1"/>
          </p:nvPr>
        </p:nvPicPr>
        <p:blipFill>
          <a:blip r:embed="rId2" cstate="print"/>
          <a:stretch>
            <a:fillRect/>
          </a:stretch>
        </p:blipFill>
        <p:spPr>
          <a:xfrm>
            <a:off x="571471" y="1357298"/>
            <a:ext cx="8624455" cy="4643470"/>
          </a:xfr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17</a:t>
            </a:fld>
            <a:endParaRPr lang="en-US"/>
          </a:p>
        </p:txBody>
      </p:sp>
      <p:sp>
        <p:nvSpPr>
          <p:cNvPr id="3" name="Footer Placeholder 2"/>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DolphinsDemo2.png"/>
          <p:cNvPicPr>
            <a:picLocks noGrp="1" noChangeAspect="1"/>
          </p:cNvPicPr>
          <p:nvPr>
            <p:ph idx="1"/>
          </p:nvPr>
        </p:nvPicPr>
        <p:blipFill>
          <a:blip r:embed="rId2" cstate="print"/>
          <a:stretch>
            <a:fillRect/>
          </a:stretch>
        </p:blipFill>
        <p:spPr>
          <a:xfrm>
            <a:off x="500034" y="1214422"/>
            <a:ext cx="8643966" cy="4660066"/>
          </a:xfrm>
        </p:spPr>
      </p:pic>
      <p:sp>
        <p:nvSpPr>
          <p:cNvPr id="5" name="Slide Number Placeholder 4"/>
          <p:cNvSpPr>
            <a:spLocks noGrp="1"/>
          </p:cNvSpPr>
          <p:nvPr>
            <p:ph type="sldNum" sz="quarter" idx="12"/>
          </p:nvPr>
        </p:nvSpPr>
        <p:spPr/>
        <p:txBody>
          <a:bodyPr/>
          <a:lstStyle/>
          <a:p>
            <a:pPr>
              <a:defRPr/>
            </a:pPr>
            <a:fld id="{6ECC1F35-16BB-433A-A2A1-2906E51F1F84}" type="slidenum">
              <a:rPr lang="en-US" smtClean="0"/>
              <a:pPr>
                <a:defRPr/>
              </a:pPr>
              <a:t>18</a:t>
            </a:fld>
            <a:endParaRPr lang="en-US"/>
          </a:p>
        </p:txBody>
      </p:sp>
      <p:sp>
        <p:nvSpPr>
          <p:cNvPr id="3" name="Footer Placeholder 2"/>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Benefits of </a:t>
            </a:r>
            <a:r>
              <a:rPr lang="en-AU" dirty="0" err="1" smtClean="0"/>
              <a:t>Resampling</a:t>
            </a:r>
            <a:endParaRPr lang="en-AU" dirty="0"/>
          </a:p>
        </p:txBody>
      </p:sp>
      <p:sp>
        <p:nvSpPr>
          <p:cNvPr id="3" name="Content Placeholder 2"/>
          <p:cNvSpPr>
            <a:spLocks noGrp="1"/>
          </p:cNvSpPr>
          <p:nvPr>
            <p:ph idx="1"/>
          </p:nvPr>
        </p:nvSpPr>
        <p:spPr/>
        <p:txBody>
          <a:bodyPr/>
          <a:lstStyle/>
          <a:p>
            <a:pPr>
              <a:spcBef>
                <a:spcPts val="1200"/>
              </a:spcBef>
            </a:pPr>
            <a:r>
              <a:rPr lang="en-AU" dirty="0" smtClean="0"/>
              <a:t>Concrete – can be done “by hand first.”</a:t>
            </a:r>
          </a:p>
          <a:p>
            <a:pPr>
              <a:spcBef>
                <a:spcPts val="1200"/>
              </a:spcBef>
            </a:pPr>
            <a:r>
              <a:rPr lang="en-AU" dirty="0" smtClean="0"/>
              <a:t>Students can “see” how unlikely (or otherwise) an outcome is.</a:t>
            </a:r>
          </a:p>
          <a:p>
            <a:pPr>
              <a:spcBef>
                <a:spcPts val="1200"/>
              </a:spcBef>
            </a:pPr>
            <a:r>
              <a:rPr lang="en-AU" dirty="0" smtClean="0"/>
              <a:t>There is no theoretical baggage beyond random sampling.</a:t>
            </a:r>
          </a:p>
          <a:p>
            <a:pPr>
              <a:spcBef>
                <a:spcPts val="1200"/>
              </a:spcBef>
            </a:pPr>
            <a:r>
              <a:rPr lang="en-AU" dirty="0" smtClean="0"/>
              <a:t>Put it in the Year 11/12 curriculum.</a:t>
            </a:r>
            <a:endParaRPr lang="en-AU" dirty="0"/>
          </a:p>
        </p:txBody>
      </p:sp>
      <p:sp>
        <p:nvSpPr>
          <p:cNvPr id="4" name="Slide Number Placeholder 3"/>
          <p:cNvSpPr>
            <a:spLocks noGrp="1"/>
          </p:cNvSpPr>
          <p:nvPr>
            <p:ph type="sldNum" sz="quarter" idx="12"/>
          </p:nvPr>
        </p:nvSpPr>
        <p:spPr/>
        <p:txBody>
          <a:bodyPr/>
          <a:lstStyle/>
          <a:p>
            <a:pPr>
              <a:defRPr/>
            </a:pPr>
            <a:fld id="{6ECC1F35-16BB-433A-A2A1-2906E51F1F84}" type="slidenum">
              <a:rPr lang="en-US" smtClean="0"/>
              <a:pPr>
                <a:defRPr/>
              </a:pPr>
              <a:t>19</a:t>
            </a:fld>
            <a:endParaRPr lang="en-US"/>
          </a:p>
        </p:txBody>
      </p:sp>
      <p:sp>
        <p:nvSpPr>
          <p:cNvPr id="5" name="Footer Placeholder 4"/>
          <p:cNvSpPr>
            <a:spLocks noGrp="1"/>
          </p:cNvSpPr>
          <p:nvPr>
            <p:ph type="ftr" sz="quarter" idx="11"/>
          </p:nvPr>
        </p:nvSpPr>
        <p:spPr/>
        <p:txBody>
          <a:bodyPr/>
          <a:lstStyle/>
          <a:p>
            <a:pPr>
              <a:defRPr/>
            </a:pPr>
            <a:r>
              <a:rPr lang="fi-FI" smtClean="0"/>
              <a:t>© Jane Watson, 2012</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3022</TotalTime>
  <Words>848</Words>
  <Application>Microsoft Macintosh PowerPoint</Application>
  <PresentationFormat>On-screen Show (4:3)</PresentationFormat>
  <Paragraphs>102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Default Design</vt:lpstr>
      <vt:lpstr>MAT Conference May, 2012</vt:lpstr>
      <vt:lpstr>What is Resampling?</vt:lpstr>
      <vt:lpstr>Decision Making in Statistics</vt:lpstr>
      <vt:lpstr>Inference: Formal and Informal</vt:lpstr>
      <vt:lpstr>Informal Inference via Resampling</vt:lpstr>
      <vt:lpstr>Informal Inference via Resampling</vt:lpstr>
      <vt:lpstr>Resampling</vt:lpstr>
      <vt:lpstr>Example using TinkerPlots (Shaughnessy et al., 2009)</vt:lpstr>
      <vt:lpstr>Compare performances on the two lists</vt:lpstr>
      <vt:lpstr>Using box plots from Year 10</vt:lpstr>
      <vt:lpstr>Resampling with TinkerPlots</vt:lpstr>
      <vt:lpstr>PowerPoint Presentation</vt:lpstr>
      <vt:lpstr>PowerPoint Presentation</vt:lpstr>
      <vt:lpstr>PowerPoint Presentation</vt:lpstr>
      <vt:lpstr>A Second Example: Swimming with Dolphins</vt:lpstr>
      <vt:lpstr>A Second Example: Swimming with Dolphins</vt:lpstr>
      <vt:lpstr>PowerPoint Presentation</vt:lpstr>
      <vt:lpstr>PowerPoint Presentation</vt:lpstr>
      <vt:lpstr>Benefits of Resampling</vt:lpstr>
    </vt:vector>
  </TitlesOfParts>
  <Company>University of Tasmania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 Bailey</dc:creator>
  <cp:lastModifiedBy>Jane Watson</cp:lastModifiedBy>
  <cp:revision>174</cp:revision>
  <dcterms:created xsi:type="dcterms:W3CDTF">2009-05-07T09:31:00Z</dcterms:created>
  <dcterms:modified xsi:type="dcterms:W3CDTF">2012-05-18T05:44:32Z</dcterms:modified>
</cp:coreProperties>
</file>